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60" r:id="rId3"/>
  </p:sldMasterIdLst>
  <p:sldIdLst>
    <p:sldId id="256" r:id="rId4"/>
    <p:sldId id="257" r:id="rId5"/>
    <p:sldId id="259" r:id="rId6"/>
    <p:sldId id="261" r:id="rId7"/>
    <p:sldId id="267" r:id="rId8"/>
    <p:sldId id="260" r:id="rId9"/>
    <p:sldId id="266" r:id="rId10"/>
    <p:sldId id="263" r:id="rId11"/>
    <p:sldId id="264" r:id="rId12"/>
    <p:sldId id="265" r:id="rId13"/>
    <p:sldId id="2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cat>
            <c:strRef>
              <c:f>'Лист1'!$A$2:$A$4</c:f>
              <c:strCache>
                <c:ptCount val="3"/>
                <c:pt idx="0">
                  <c:v>Проявляют интерес к инновационной деятельности</c:v>
                </c:pt>
                <c:pt idx="1">
                  <c:v>Готовность к участию в совместных проектах</c:v>
                </c:pt>
                <c:pt idx="2">
                  <c:v>Готовность к участию в совместных конкурсах</c:v>
                </c:pt>
              </c:strCache>
            </c:strRef>
          </c:cat>
          <c:val>
            <c:numRef>
              <c:f>'Лист1'!$B$2:$B$4</c:f>
              <c:numCache>
                <c:formatCode>0%</c:formatCode>
                <c:ptCount val="3"/>
                <c:pt idx="0">
                  <c:v>0.42000000000000032</c:v>
                </c:pt>
                <c:pt idx="1">
                  <c:v>0.43000000000000033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9-4CBA-A6DC-FFD0E972BA7A}"/>
            </c:ext>
          </c:extLst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Родители</c:v>
                </c:pt>
              </c:strCache>
            </c:strRef>
          </c:tx>
          <c:invertIfNegative val="0"/>
          <c:cat>
            <c:strRef>
              <c:f>'Лист1'!$A$2:$A$4</c:f>
              <c:strCache>
                <c:ptCount val="3"/>
                <c:pt idx="0">
                  <c:v>Проявляют интерес к инновационной деятельности</c:v>
                </c:pt>
                <c:pt idx="1">
                  <c:v>Готовность к участию в совместных проектах</c:v>
                </c:pt>
                <c:pt idx="2">
                  <c:v>Готовность к участию в совместных конкурсах</c:v>
                </c:pt>
              </c:strCache>
            </c:strRef>
          </c:cat>
          <c:val>
            <c:numRef>
              <c:f>'Лист1'!$C$2:$C$4</c:f>
              <c:numCache>
                <c:formatCode>0%</c:formatCode>
                <c:ptCount val="3"/>
                <c:pt idx="0">
                  <c:v>0.66000000000000092</c:v>
                </c:pt>
                <c:pt idx="1">
                  <c:v>0.63000000000000078</c:v>
                </c:pt>
                <c:pt idx="2">
                  <c:v>0.70000000000000062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89-4CBA-A6DC-FFD0E972B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620736"/>
        <c:axId val="97622272"/>
        <c:axId val="0"/>
      </c:bar3DChart>
      <c:catAx>
        <c:axId val="9762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622272"/>
        <c:crosses val="autoZero"/>
        <c:auto val="1"/>
        <c:lblAlgn val="ctr"/>
        <c:lblOffset val="100"/>
        <c:noMultiLvlLbl val="0"/>
      </c:catAx>
      <c:valAx>
        <c:axId val="97622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7620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Представления сформированы</c:v>
                </c:pt>
              </c:strCache>
            </c:strRef>
          </c:tx>
          <c:invertIfNegative val="0"/>
          <c:cat>
            <c:strRef>
              <c:f>'Лист1'!$A$2:$A$5</c:f>
              <c:strCache>
                <c:ptCount val="4"/>
                <c:pt idx="0">
                  <c:v>знания и представления о городе </c:v>
                </c:pt>
                <c:pt idx="1">
                  <c:v>знания и представления о родной стране</c:v>
                </c:pt>
                <c:pt idx="2">
                  <c:v>проявление интереса</c:v>
                </c:pt>
                <c:pt idx="3">
                  <c:v>деятельностно-поведенческие проявления</c:v>
                </c:pt>
              </c:strCache>
            </c:strRef>
          </c:cat>
          <c:val>
            <c:numRef>
              <c:f>'Лист1'!$B$2:$B$5</c:f>
              <c:numCache>
                <c:formatCode>0%</c:formatCode>
                <c:ptCount val="4"/>
                <c:pt idx="0">
                  <c:v>0.36000000000000021</c:v>
                </c:pt>
                <c:pt idx="1">
                  <c:v>0.33000000000000035</c:v>
                </c:pt>
                <c:pt idx="2">
                  <c:v>0.12000000000000002</c:v>
                </c:pt>
                <c:pt idx="3">
                  <c:v>0.39000000000000024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D-428D-8A78-5C957E331B8E}"/>
            </c:ext>
          </c:extLst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Частично сформированы</c:v>
                </c:pt>
              </c:strCache>
            </c:strRef>
          </c:tx>
          <c:invertIfNegative val="0"/>
          <c:cat>
            <c:strRef>
              <c:f>'Лист1'!$A$2:$A$5</c:f>
              <c:strCache>
                <c:ptCount val="4"/>
                <c:pt idx="0">
                  <c:v>знания и представления о городе </c:v>
                </c:pt>
                <c:pt idx="1">
                  <c:v>знания и представления о родной стране</c:v>
                </c:pt>
                <c:pt idx="2">
                  <c:v>проявление интереса</c:v>
                </c:pt>
                <c:pt idx="3">
                  <c:v>деятельностно-поведенческие проявления</c:v>
                </c:pt>
              </c:strCache>
            </c:strRef>
          </c:cat>
          <c:val>
            <c:numRef>
              <c:f>'Лист1'!$C$2:$C$5</c:f>
              <c:numCache>
                <c:formatCode>0%</c:formatCode>
                <c:ptCount val="4"/>
                <c:pt idx="0">
                  <c:v>0.42000000000000021</c:v>
                </c:pt>
                <c:pt idx="1">
                  <c:v>0.52</c:v>
                </c:pt>
                <c:pt idx="2">
                  <c:v>0.27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D-428D-8A78-5C957E331B8E}"/>
            </c:ext>
          </c:extLst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не сформированы</c:v>
                </c:pt>
              </c:strCache>
            </c:strRef>
          </c:tx>
          <c:invertIfNegative val="0"/>
          <c:cat>
            <c:strRef>
              <c:f>'Лист1'!$A$2:$A$5</c:f>
              <c:strCache>
                <c:ptCount val="4"/>
                <c:pt idx="0">
                  <c:v>знания и представления о городе </c:v>
                </c:pt>
                <c:pt idx="1">
                  <c:v>знания и представления о родной стране</c:v>
                </c:pt>
                <c:pt idx="2">
                  <c:v>проявление интереса</c:v>
                </c:pt>
                <c:pt idx="3">
                  <c:v>деятельностно-поведенческие проявления</c:v>
                </c:pt>
              </c:strCache>
            </c:strRef>
          </c:cat>
          <c:val>
            <c:numRef>
              <c:f>'Лист1'!$D$2:$D$5</c:f>
              <c:numCache>
                <c:formatCode>0%</c:formatCode>
                <c:ptCount val="4"/>
                <c:pt idx="0">
                  <c:v>0.22</c:v>
                </c:pt>
                <c:pt idx="1">
                  <c:v>0.15000000000000011</c:v>
                </c:pt>
                <c:pt idx="2">
                  <c:v>0.51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5D-428D-8A78-5C957E331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620544"/>
        <c:axId val="96622080"/>
      </c:barChart>
      <c:catAx>
        <c:axId val="9662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622080"/>
        <c:crosses val="autoZero"/>
        <c:auto val="1"/>
        <c:lblAlgn val="ctr"/>
        <c:lblOffset val="100"/>
        <c:noMultiLvlLbl val="0"/>
      </c:catAx>
      <c:valAx>
        <c:axId val="96622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6620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7223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728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3576668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Результаты</a:t>
            </a:r>
            <a:r>
              <a:rPr lang="ru-RU" sz="3600" b="1" baseline="0" dirty="0"/>
              <a:t> решения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639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132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8624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Результаты</a:t>
            </a:r>
            <a:r>
              <a:rPr lang="ru-RU" sz="3600" b="1" baseline="0" dirty="0"/>
              <a:t> решения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2787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881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Результаты</a:t>
            </a:r>
            <a:r>
              <a:rPr lang="ru-RU" sz="3600" b="1" baseline="0" dirty="0"/>
              <a:t> решения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094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9496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395364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Результаты</a:t>
            </a:r>
            <a:r>
              <a:rPr lang="ru-RU" sz="3600" b="1" baseline="0" dirty="0"/>
              <a:t> решения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775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931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282290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Результаты</a:t>
            </a:r>
            <a:r>
              <a:rPr lang="ru-RU" sz="3600" b="1" baseline="0" dirty="0"/>
              <a:t> решения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1234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176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254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49" r:id="rId4"/>
    <p:sldLayoutId id="2147483650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15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7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7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  <p:sldLayoutId id="2147483697" r:id="rId5"/>
    <p:sldLayoutId id="21474836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4421" y="182563"/>
            <a:ext cx="7200156" cy="357187"/>
          </a:xfrm>
        </p:spPr>
        <p:txBody>
          <a:bodyPr/>
          <a:lstStyle/>
          <a:p>
            <a:r>
              <a:rPr lang="ru-RU" dirty="0"/>
              <a:t>МБДО Детский Сад №3 «</a:t>
            </a:r>
            <a:r>
              <a:rPr lang="ru-RU" dirty="0" smtClean="0"/>
              <a:t>Звездочка</a:t>
            </a:r>
            <a:r>
              <a:rPr lang="ru-RU" dirty="0"/>
              <a:t>» города Гурьевска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Руководитель Ровенских Наталья Васильевна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97012" y="1712452"/>
            <a:ext cx="7585441" cy="1528762"/>
          </a:xfrm>
        </p:spPr>
        <p:txBody>
          <a:bodyPr>
            <a:normAutofit/>
          </a:bodyPr>
          <a:lstStyle/>
          <a:p>
            <a:r>
              <a:rPr lang="ru-RU" dirty="0"/>
              <a:t>Формирование представлений о родном крае основа духовно-нравственно воспитания детей дошкольного возраста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разработка механизма сетевого взаимодействия образовательных организаций, направленного на формирование представлений о родном крае  как  основе духовно-нравственного воспитания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2354793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Аналитико-проектировочный 2019-2020 учебный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Анализ результатов </a:t>
            </a:r>
            <a:r>
              <a:rPr lang="ru-RU" dirty="0"/>
              <a:t>инновационной деятельности, </a:t>
            </a:r>
            <a:r>
              <a:rPr lang="ru-RU" dirty="0" smtClean="0"/>
              <a:t>коррекция дальнейших действий  </a:t>
            </a:r>
            <a:r>
              <a:rPr lang="ru-RU" dirty="0"/>
              <a:t>по реализации инновационного проекта.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dirty="0"/>
              <a:t>Все запланированные мероприятия инновационной деятельности на аналитико-проектировочном этапе реализованы.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Внесены коррективы  в реализацию инновационного проекта, запланировано участие в конкурсном движении, участие в мероприятиях запланированных в </a:t>
            </a:r>
            <a:r>
              <a:rPr lang="ru-RU" dirty="0" err="1"/>
              <a:t>КРИПиПРО</a:t>
            </a:r>
            <a:r>
              <a:rPr lang="ru-RU" dirty="0"/>
              <a:t> по данному направлению.</a:t>
            </a:r>
          </a:p>
        </p:txBody>
      </p:sp>
    </p:spTree>
    <p:extLst>
      <p:ext uri="{BB962C8B-B14F-4D97-AF65-F5344CB8AC3E}">
        <p14:creationId xmlns:p14="http://schemas.microsoft.com/office/powerpoint/2010/main" val="141530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Аналитико-проектировочный 2019-2020 учебный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18214" y="4383182"/>
            <a:ext cx="9277350" cy="21039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Внесение корректив в сетевую программу, организация взаимодействия педагогов с помощью </a:t>
            </a:r>
            <a:r>
              <a:rPr lang="ru-RU" dirty="0" err="1"/>
              <a:t>онлайн-сервисов</a:t>
            </a:r>
            <a:r>
              <a:rPr lang="ru-RU" dirty="0"/>
              <a:t>, </a:t>
            </a:r>
            <a:r>
              <a:rPr lang="ru-RU" dirty="0" err="1"/>
              <a:t>интернет-площадок</a:t>
            </a:r>
            <a:r>
              <a:rPr lang="ru-RU" dirty="0"/>
              <a:t>, </a:t>
            </a:r>
            <a:r>
              <a:rPr lang="ru-RU" dirty="0" err="1"/>
              <a:t>кейс-технологий</a:t>
            </a:r>
            <a:r>
              <a:rPr lang="ru-RU" dirty="0"/>
              <a:t>, сетевых технологий.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06338" y="1772538"/>
            <a:ext cx="9277350" cy="196615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Имеются объективные трудности при реализации совместных проектов в рамках сетевого взаимодействия, так как участники инновационной деятельности работают в режиме повышенной готовности в условиях новой </a:t>
            </a:r>
            <a:r>
              <a:rPr lang="ru-RU" dirty="0" err="1"/>
              <a:t>короновирусной</a:t>
            </a:r>
            <a:r>
              <a:rPr lang="ru-RU" dirty="0"/>
              <a:t> инфекции.</a:t>
            </a:r>
          </a:p>
        </p:txBody>
      </p:sp>
    </p:spTree>
    <p:extLst>
      <p:ext uri="{BB962C8B-B14F-4D97-AF65-F5344CB8AC3E}">
        <p14:creationId xmlns:p14="http://schemas.microsoft.com/office/powerpoint/2010/main" val="83803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Аналитико-проектировочный 2019-2020 учебный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Создание оптимальных условий для </a:t>
            </a:r>
            <a:r>
              <a:rPr lang="ru-RU" dirty="0"/>
              <a:t>инновационной деятельности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/>
              <a:t>Заключены договора о сотрудничестве с социальными партнерами (5), </a:t>
            </a:r>
            <a:br>
              <a:rPr lang="ru-RU" dirty="0"/>
            </a:br>
            <a:r>
              <a:rPr lang="ru-RU" dirty="0"/>
              <a:t>образовательными организациями муниципалитета (дошкольные образовательные учреждения -2, школы -1, учреждения дополнительного образования-3).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44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Аналитико-проектировочный 2019-2020 учебный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Изучение инновационных подходов в работе по данному направлению, имеющегося опыта участников сетевого взаимодействия.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/>
              <a:t>Разработан пакет диагностического материала для педагогов, родителей и воспитанников.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Проведена первичная диагностика участников  инновационного проекта. Результаты показывают готовность участников  к инновационной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41530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Аналитико-проектировочный 2019-2020 учебный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6883" y="1448790"/>
            <a:ext cx="6365174" cy="2565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81298" y="2541318"/>
          <a:ext cx="7932717" cy="407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4390" y="1360162"/>
            <a:ext cx="10010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Первичная диагностика участников  инновационного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41530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Аналитико-проектировочный 2019-2020 учебный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6883" y="1448790"/>
            <a:ext cx="6365174" cy="2565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4390" y="1360162"/>
            <a:ext cx="10010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Первичная диагностика участников  инновационного </a:t>
            </a:r>
            <a:r>
              <a:rPr lang="ru-RU" sz="2400" dirty="0" smtClean="0"/>
              <a:t>проекта</a:t>
            </a:r>
            <a:br>
              <a:rPr lang="ru-RU" sz="2400" dirty="0" smtClean="0"/>
            </a:br>
            <a:r>
              <a:rPr lang="ru-RU" sz="2400" dirty="0" smtClean="0"/>
              <a:t>(воспитанники ДОУ)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72738" y="2208810"/>
          <a:ext cx="6741226" cy="434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530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Аналитико-проектировочный 2019-2020 учебный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Определение совместных форм и методов повышения профессиональной компетентности педагогов ДОУ по вопросам ознакомления детей дошкольного возраста с родным городом, краем.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/>
              <a:t>Проведен </a:t>
            </a:r>
            <a:r>
              <a:rPr lang="ru-RU" dirty="0" err="1"/>
              <a:t>веб</a:t>
            </a:r>
            <a:r>
              <a:rPr lang="ru-RU" dirty="0"/>
              <a:t> - семинар для педагогов муниципалитета по теме «Готовность педагогов к сетевому взаимодействию по    формированию представлений о родном крае как  основе духовно-нравственно воспитания детей дошкольного возраста»;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Создан банк данных  литературы, интернет - ресурсов по формированию представлений о родном крае.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44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Аналитико-проектировочный 2019-2020 учебный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Определение совместных форм и методов повышения профессиональной компетентности педагогов ДОУ по вопросам ознакомления детей дошкольного возраста с родным городом, краем.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Организация ознакомления и самообразования участников сетевого взаимодействия для применения электронного обучения и дистанционных образовательных технологий.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Аналитико-проектировочный 2019-2020 учебный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Определение наиболее эффективных форм и методов работы с детьми дошкольного возраста по ознакомлению с региональным компонентом.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Разработаны  проекты  по    формированию представлений о родном крае как  основе духовно-нравственно воспитания детей дошкольного возраста;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Разработан  проект программы по сетевому </a:t>
            </a:r>
            <a:r>
              <a:rPr lang="ru-RU" dirty="0" smtClean="0"/>
              <a:t>взаимодействию: ДОУ с социальными партнерами и образовательными учреждениями в рамках муниципального округа.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30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Аналитико-проектировочный 2019-2020 учебный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Создание развивающей предметно-пространственной среды на территории ОУ.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/>
              <a:t>Проведены смотры - конкурсы в образовательных организациях-участниках сетевого взаимодействия: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конкурс макетов «Уголок родного края»;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конкурс </a:t>
            </a:r>
            <a:r>
              <a:rPr lang="ru-RU" dirty="0" err="1"/>
              <a:t>лэпбуков</a:t>
            </a:r>
            <a:r>
              <a:rPr lang="ru-RU" dirty="0"/>
              <a:t> «По городам  Кузбасса» 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Создана фонотека музыкальных произведений песен кузбасских композиторов о родном городе, крае.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Подобран и систематизирован познавательно-демонстрационный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1295449411"/>
      </p:ext>
    </p:extLst>
  </p:cSld>
  <p:clrMapOvr>
    <a:masterClrMapping/>
  </p:clrMapOvr>
</p:sld>
</file>

<file path=ppt/theme/theme1.xml><?xml version="1.0" encoding="utf-8"?>
<a:theme xmlns:a="http://schemas.openxmlformats.org/drawingml/2006/main" name="Сине - крас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 - красны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расно - Сини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460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Сине - красный</vt:lpstr>
      <vt:lpstr>Сине - красный (светлый)</vt:lpstr>
      <vt:lpstr>Красно - Синий (Светлый)</vt:lpstr>
      <vt:lpstr>Презентация PowerPoint</vt:lpstr>
      <vt:lpstr>Аналитико-проектировочный 2019-2020 учебный год</vt:lpstr>
      <vt:lpstr>Аналитико-проектировочный 2019-2020 учебный год</vt:lpstr>
      <vt:lpstr>Аналитико-проектировочный 2019-2020 учебный год</vt:lpstr>
      <vt:lpstr>Аналитико-проектировочный 2019-2020 учебный год</vt:lpstr>
      <vt:lpstr>Аналитико-проектировочный 2019-2020 учебный год</vt:lpstr>
      <vt:lpstr>Аналитико-проектировочный 2019-2020 учебный год</vt:lpstr>
      <vt:lpstr>Аналитико-проектировочный 2019-2020 учебный год</vt:lpstr>
      <vt:lpstr>Аналитико-проектировочный 2019-2020 учебный год</vt:lpstr>
      <vt:lpstr>Аналитико-проектировочный 2019-2020 учебный год</vt:lpstr>
      <vt:lpstr>Аналитико-проектировочный 2019-2020 учебный год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Попов</dc:creator>
  <cp:lastModifiedBy>USER</cp:lastModifiedBy>
  <cp:revision>28</cp:revision>
  <dcterms:created xsi:type="dcterms:W3CDTF">2020-11-16T02:28:04Z</dcterms:created>
  <dcterms:modified xsi:type="dcterms:W3CDTF">2022-03-31T15:29:25Z</dcterms:modified>
</cp:coreProperties>
</file>